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4" r:id="rId8"/>
    <p:sldId id="261" r:id="rId9"/>
    <p:sldId id="262" r:id="rId10"/>
    <p:sldId id="266" r:id="rId11"/>
    <p:sldId id="270" r:id="rId12"/>
    <p:sldId id="267" r:id="rId13"/>
    <p:sldId id="268" r:id="rId14"/>
    <p:sldId id="269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356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63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52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05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189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040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1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83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555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63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045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679E3-6C03-4FE9-B95F-B8357C0E93B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CAD96-657F-4500-8D11-9BDE1CCA2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59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BUTTERWICK PINCHBECK’S ENDOWED CHURCH</a:t>
            </a:r>
            <a:br>
              <a:rPr lang="en-GB" dirty="0">
                <a:effectLst/>
              </a:rPr>
            </a:br>
            <a:r>
              <a:rPr lang="en-GB" b="1" dirty="0"/>
              <a:t>OF ENGLAND PRIMARY SCHOOL </a:t>
            </a:r>
            <a:br>
              <a:rPr lang="en-GB" dirty="0">
                <a:effectLst/>
              </a:rPr>
            </a:br>
            <a:endParaRPr lang="en-GB" dirty="0"/>
          </a:p>
        </p:txBody>
      </p:sp>
      <p:pic>
        <p:nvPicPr>
          <p:cNvPr id="4" name="Picture 3" descr="\\ad.butterwick.lincs.sch.uk\Staff\Documents\Katie.Tracey\Documents\Clerk to the Governors\2017-2018\Butterwick School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45024"/>
            <a:ext cx="1733550" cy="2009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4688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u="sng" dirty="0"/>
              <a:t>Where does the name Pinchbeck come from?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school was started by Anthony Pinchbeck who was born in 1615. </a:t>
            </a:r>
          </a:p>
          <a:p>
            <a:pPr marL="0" indent="0">
              <a:buNone/>
            </a:pPr>
            <a:endParaRPr lang="en-GB" sz="1700" dirty="0"/>
          </a:p>
          <a:p>
            <a:r>
              <a:rPr lang="en-GB" dirty="0"/>
              <a:t>The Pinchbeck family had lived in </a:t>
            </a:r>
            <a:r>
              <a:rPr lang="en-GB" dirty="0" err="1"/>
              <a:t>Butterwick</a:t>
            </a:r>
            <a:r>
              <a:rPr lang="en-GB" dirty="0"/>
              <a:t> since 1211. This is the family crest which is where the school’s badge comes from</a:t>
            </a:r>
          </a:p>
          <a:p>
            <a:endParaRPr lang="en-GB" sz="20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Like his father Anthony Pinchbeck was a Yeoman.  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699190"/>
            <a:ext cx="1487170" cy="182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0622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Yeoman?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Yeomen is the name given to those who own their own land and grow crops, today we would call them farmers.</a:t>
            </a:r>
          </a:p>
          <a:p>
            <a:r>
              <a:rPr lang="en-GB" dirty="0"/>
              <a:t>This a portrait of a Yeoman Farmer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717031"/>
            <a:ext cx="2016224" cy="284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07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Anthony Pinchbeck made a gift of lands to set up a </a:t>
            </a:r>
            <a:br>
              <a:rPr lang="en-GB" sz="2800" b="1" dirty="0"/>
            </a:br>
            <a:r>
              <a:rPr lang="en-GB" sz="2800" b="1" dirty="0"/>
              <a:t>free school in </a:t>
            </a:r>
            <a:r>
              <a:rPr lang="en-GB" sz="2800" b="1" dirty="0" err="1"/>
              <a:t>Butterwick</a:t>
            </a:r>
            <a:r>
              <a:rPr lang="en-GB" sz="2800" b="1" dirty="0"/>
              <a:t> in 1665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30235"/>
            <a:ext cx="4546848" cy="4588987"/>
          </a:xfr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04048" y="1628800"/>
            <a:ext cx="3750568" cy="396044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dirty="0">
                <a:solidFill>
                  <a:prstClr val="black"/>
                </a:solidFill>
                <a:ea typeface="+mj-ea"/>
                <a:cs typeface="+mj-cs"/>
              </a:rPr>
              <a:t>Anthony Pinchbecks gift is recorded on a wooden plaque</a:t>
            </a:r>
          </a:p>
          <a:p>
            <a:pPr marL="0" lvl="0" indent="0">
              <a:buNone/>
            </a:pPr>
            <a:endParaRPr lang="en-GB" dirty="0">
              <a:solidFill>
                <a:prstClr val="black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en-GB" dirty="0"/>
              <a:t>(The Pinchbeck Trust are planning to have this plaque conserved so that it can be displayed here at the school)</a:t>
            </a:r>
          </a:p>
        </p:txBody>
      </p:sp>
    </p:spTree>
    <p:extLst>
      <p:ext uri="{BB962C8B-B14F-4D97-AF65-F5344CB8AC3E}">
        <p14:creationId xmlns:p14="http://schemas.microsoft.com/office/powerpoint/2010/main" val="960778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Anthony Pinchbeck’s Gift 1665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Pinchbeck Trust was created on 2</a:t>
            </a:r>
            <a:r>
              <a:rPr lang="en-GB" baseline="30000" dirty="0"/>
              <a:t>nd</a:t>
            </a:r>
            <a:r>
              <a:rPr lang="en-GB" dirty="0"/>
              <a:t> November 1665.  The wooden plaque tells us that Anthony Pinchbeck made this gift :</a:t>
            </a:r>
          </a:p>
          <a:p>
            <a:pPr marL="0" indent="0">
              <a:buNone/>
            </a:pPr>
            <a:endParaRPr lang="en-GB" dirty="0"/>
          </a:p>
          <a:p>
            <a:pPr marL="400050" lvl="1" indent="0">
              <a:buNone/>
            </a:pPr>
            <a:r>
              <a:rPr lang="en-GB" dirty="0"/>
              <a:t>“</a:t>
            </a:r>
            <a:r>
              <a:rPr lang="en-GB" b="1" dirty="0"/>
              <a:t>for the love and goodwill </a:t>
            </a:r>
            <a:r>
              <a:rPr lang="en-GB" dirty="0"/>
              <a:t>which he </a:t>
            </a:r>
            <a:r>
              <a:rPr lang="en-GB" dirty="0" err="1"/>
              <a:t>beareth</a:t>
            </a:r>
            <a:r>
              <a:rPr lang="en-GB" dirty="0"/>
              <a:t> to the inhabitants of </a:t>
            </a:r>
            <a:r>
              <a:rPr lang="en-GB" dirty="0" err="1"/>
              <a:t>Butterwick</a:t>
            </a:r>
            <a:r>
              <a:rPr lang="en-GB" dirty="0"/>
              <a:t> and within the hundred of the same and for the better educating and instructing in learning all the children and youth at all times hereafter”</a:t>
            </a:r>
          </a:p>
          <a:p>
            <a:pPr marL="400050" lvl="1" indent="0">
              <a:buNone/>
            </a:pPr>
            <a:endParaRPr lang="en-GB" dirty="0"/>
          </a:p>
          <a:p>
            <a:r>
              <a:rPr lang="en-GB" dirty="0" err="1"/>
              <a:t>Butterwick</a:t>
            </a:r>
            <a:r>
              <a:rPr lang="en-GB" dirty="0"/>
              <a:t> Grammar School opened in 1665.  At that time Charles II was the King.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4605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The early years of the school </a:t>
            </a:r>
            <a:br>
              <a:rPr lang="en-GB" b="1" dirty="0"/>
            </a:br>
            <a:r>
              <a:rPr lang="en-GB" b="1" dirty="0"/>
              <a:t>1670-1767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r>
              <a:rPr lang="en-GB" sz="3600" dirty="0"/>
              <a:t>15</a:t>
            </a:r>
            <a:r>
              <a:rPr lang="en-GB" sz="3600" baseline="30000" dirty="0"/>
              <a:t>th</a:t>
            </a:r>
            <a:r>
              <a:rPr lang="en-GB" sz="3600" dirty="0"/>
              <a:t> October 1670 Martin Pinchbeck was appointed as the Master of the School (he was Anthony Pinchbeck’s nephew)</a:t>
            </a:r>
          </a:p>
          <a:p>
            <a:r>
              <a:rPr lang="en-GB" sz="3600" dirty="0"/>
              <a:t>At this time only boys went to school</a:t>
            </a:r>
          </a:p>
          <a:p>
            <a:r>
              <a:rPr lang="en-GB" sz="3600" dirty="0"/>
              <a:t>The original school was on School Lane at the back of Pinchbeck House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900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early years of the school 1835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976" y="1268760"/>
            <a:ext cx="6129409" cy="3816424"/>
          </a:xfrm>
        </p:spPr>
      </p:pic>
      <p:sp>
        <p:nvSpPr>
          <p:cNvPr id="3" name="Rectangle 2"/>
          <p:cNvSpPr/>
          <p:nvPr/>
        </p:nvSpPr>
        <p:spPr>
          <a:xfrm>
            <a:off x="479249" y="5085184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By 1835 the school building next to Pinchbeck House had been built.  There were 73 boys attending the school</a:t>
            </a:r>
          </a:p>
        </p:txBody>
      </p:sp>
    </p:spTree>
    <p:extLst>
      <p:ext uri="{BB962C8B-B14F-4D97-AF65-F5344CB8AC3E}">
        <p14:creationId xmlns:p14="http://schemas.microsoft.com/office/powerpoint/2010/main" val="1120562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b="1" dirty="0"/>
              <a:t>7</a:t>
            </a:r>
            <a:r>
              <a:rPr lang="en-GB" b="1" baseline="30000" dirty="0"/>
              <a:t>th</a:t>
            </a:r>
            <a:r>
              <a:rPr lang="en-GB" b="1" dirty="0"/>
              <a:t> June 1852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1800" b="1" dirty="0"/>
              <a:t>Some of the rules for the management of </a:t>
            </a:r>
            <a:r>
              <a:rPr lang="en-GB" sz="1800" b="1" dirty="0" err="1"/>
              <a:t>Butterwick</a:t>
            </a:r>
            <a:r>
              <a:rPr lang="en-GB" sz="1800" b="1" dirty="0"/>
              <a:t> Grammar School</a:t>
            </a:r>
          </a:p>
          <a:p>
            <a:pPr lvl="0"/>
            <a:r>
              <a:rPr lang="en-GB" sz="2400" dirty="0"/>
              <a:t>That the hours of attendance, be in the Summer half-year, from 9 to 12 and 2 to 5, and in the Winter half-year from 9 to 12 and 2 to 4.</a:t>
            </a:r>
          </a:p>
          <a:p>
            <a:pPr lvl="0"/>
            <a:r>
              <a:rPr lang="en-GB" sz="2400" dirty="0"/>
              <a:t>That no boy be admitted into the School before he can read and spell correctly simple words of at least one syllable.</a:t>
            </a:r>
          </a:p>
          <a:p>
            <a:pPr lvl="0"/>
            <a:r>
              <a:rPr lang="en-GB" sz="2400" dirty="0"/>
              <a:t>That the Master be authorized to send home, any boy who presents himself either filthy in his person or ragged and slovenly in his dress.</a:t>
            </a:r>
          </a:p>
          <a:p>
            <a:pPr lvl="0"/>
            <a:r>
              <a:rPr lang="en-GB" sz="2400" dirty="0"/>
              <a:t>That the ordinary Vacations be six weeks at Harvest, and three weeks at Christmas.</a:t>
            </a:r>
          </a:p>
          <a:p>
            <a:pPr lvl="0"/>
            <a:r>
              <a:rPr lang="en-GB" sz="2400" dirty="0"/>
              <a:t>That every boy using Pens and Ink, be required to pay for the same at the rate of one shilling per annum.</a:t>
            </a:r>
          </a:p>
        </p:txBody>
      </p:sp>
    </p:spTree>
    <p:extLst>
      <p:ext uri="{BB962C8B-B14F-4D97-AF65-F5344CB8AC3E}">
        <p14:creationId xmlns:p14="http://schemas.microsoft.com/office/powerpoint/2010/main" val="2385788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early years of the school </a:t>
            </a:r>
            <a:br>
              <a:rPr lang="en-GB" b="1" dirty="0"/>
            </a:br>
            <a:r>
              <a:rPr lang="en-GB" b="1" dirty="0"/>
              <a:t>1859-1876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3"/>
            <a:ext cx="8229600" cy="3960440"/>
          </a:xfrm>
        </p:spPr>
        <p:txBody>
          <a:bodyPr/>
          <a:lstStyle/>
          <a:p>
            <a:r>
              <a:rPr lang="en-GB" dirty="0"/>
              <a:t>1859 - The thatched roof of the school was replaced with a slate roof, this date is on one of the gables of the school</a:t>
            </a:r>
          </a:p>
          <a:p>
            <a:r>
              <a:rPr lang="en-GB" dirty="0"/>
              <a:t>1864 - 30 children attended exams</a:t>
            </a:r>
          </a:p>
          <a:p>
            <a:r>
              <a:rPr lang="en-GB" dirty="0"/>
              <a:t>1876 – the school was changed to a Girls’ School and a new Boys’ School and Master’s House were built.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7081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early years of the school 1878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Girls’ School had previously been at </a:t>
            </a:r>
            <a:r>
              <a:rPr lang="en-GB" dirty="0" err="1"/>
              <a:t>Freiston</a:t>
            </a:r>
            <a:r>
              <a:rPr lang="en-GB" dirty="0"/>
              <a:t> National School.</a:t>
            </a:r>
          </a:p>
          <a:p>
            <a:pPr lvl="0"/>
            <a:r>
              <a:rPr lang="en-GB" dirty="0"/>
              <a:t>12</a:t>
            </a:r>
            <a:r>
              <a:rPr lang="en-GB" baseline="30000" dirty="0"/>
              <a:t>th</a:t>
            </a:r>
            <a:r>
              <a:rPr lang="en-GB" dirty="0"/>
              <a:t> July 1878 “all the boys except infants leave </a:t>
            </a:r>
            <a:r>
              <a:rPr lang="en-GB" dirty="0" err="1"/>
              <a:t>Freiston</a:t>
            </a:r>
            <a:r>
              <a:rPr lang="en-GB" dirty="0"/>
              <a:t> School and join the </a:t>
            </a:r>
            <a:r>
              <a:rPr lang="en-GB" dirty="0" err="1"/>
              <a:t>Butterwick</a:t>
            </a:r>
            <a:r>
              <a:rPr lang="en-GB" dirty="0"/>
              <a:t> boys on Monday next”</a:t>
            </a:r>
          </a:p>
          <a:p>
            <a:pPr lvl="0"/>
            <a:r>
              <a:rPr lang="en-GB" dirty="0"/>
              <a:t>The old school was extended, on one of the walls there is the date 1878 in raised bricks.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525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early years of the school 1879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33056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30</a:t>
            </a:r>
            <a:r>
              <a:rPr lang="en-GB" baseline="30000" dirty="0"/>
              <a:t>th</a:t>
            </a:r>
            <a:r>
              <a:rPr lang="en-GB" dirty="0"/>
              <a:t> May 1879 today closes the School year as well as </a:t>
            </a:r>
            <a:r>
              <a:rPr lang="en-GB" dirty="0" err="1"/>
              <a:t>Freiston</a:t>
            </a:r>
            <a:r>
              <a:rPr lang="en-GB" dirty="0"/>
              <a:t> National School.</a:t>
            </a:r>
          </a:p>
          <a:p>
            <a:pPr lvl="0"/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June 1879 School transferred to </a:t>
            </a:r>
            <a:r>
              <a:rPr lang="en-GB" dirty="0" err="1"/>
              <a:t>Butterwick</a:t>
            </a:r>
            <a:r>
              <a:rPr lang="en-GB" dirty="0"/>
              <a:t> under the name of Pinchbeck’s Endowed Girls’ School, 37 children admitted.</a:t>
            </a:r>
          </a:p>
          <a:p>
            <a:pPr lvl="0"/>
            <a:r>
              <a:rPr lang="en-GB" dirty="0"/>
              <a:t>This school then became a school for girls and infants.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543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Pupils at </a:t>
            </a:r>
            <a:r>
              <a:rPr lang="en-GB" b="1" dirty="0" err="1"/>
              <a:t>Butterwick</a:t>
            </a:r>
            <a:r>
              <a:rPr lang="en-GB" b="1" dirty="0"/>
              <a:t> School for Girls and Infants 1910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68" y="1600200"/>
            <a:ext cx="6824864" cy="4525963"/>
          </a:xfrm>
        </p:spPr>
      </p:pic>
    </p:spTree>
    <p:extLst>
      <p:ext uri="{BB962C8B-B14F-4D97-AF65-F5344CB8AC3E}">
        <p14:creationId xmlns:p14="http://schemas.microsoft.com/office/powerpoint/2010/main" val="981942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Pupils at </a:t>
            </a:r>
            <a:r>
              <a:rPr lang="en-GB" b="1" dirty="0" err="1"/>
              <a:t>Butterwick</a:t>
            </a:r>
            <a:r>
              <a:rPr lang="en-GB" b="1"/>
              <a:t> Boys’ </a:t>
            </a:r>
            <a:br>
              <a:rPr lang="en-GB" b="1"/>
            </a:br>
            <a:r>
              <a:rPr lang="en-GB" b="1"/>
              <a:t>School 1922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715" y="1600200"/>
            <a:ext cx="6702570" cy="4525963"/>
          </a:xfrm>
        </p:spPr>
      </p:pic>
    </p:spTree>
    <p:extLst>
      <p:ext uri="{BB962C8B-B14F-4D97-AF65-F5344CB8AC3E}">
        <p14:creationId xmlns:p14="http://schemas.microsoft.com/office/powerpoint/2010/main" val="214663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early years of the school 1922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 War Memorial was placed in the Boys’ School, it is a brass mural tablet on oak.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shows the names of the thirty-four former pupils of the school who died during WW1.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6337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1931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School Governors agree that the Girls’ School becomes a junior school for boys and girls</a:t>
            </a:r>
          </a:p>
          <a:p>
            <a:pPr marL="0" indent="0">
              <a:buNone/>
            </a:pPr>
            <a:r>
              <a:rPr lang="en-GB" sz="4000" dirty="0"/>
              <a:t>    and</a:t>
            </a:r>
          </a:p>
          <a:p>
            <a:r>
              <a:rPr lang="en-GB" sz="4000" dirty="0"/>
              <a:t>The Boys’ School becomes a senior school for boys and girls</a:t>
            </a:r>
          </a:p>
        </p:txBody>
      </p:sp>
    </p:spTree>
    <p:extLst>
      <p:ext uri="{BB962C8B-B14F-4D97-AF65-F5344CB8AC3E}">
        <p14:creationId xmlns:p14="http://schemas.microsoft.com/office/powerpoint/2010/main" val="147323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2727</TotalTime>
  <Words>714</Words>
  <Application>Microsoft Office PowerPoint</Application>
  <PresentationFormat>On-screen Show (4:3)</PresentationFormat>
  <Paragraphs>58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BUTTERWICK PINCHBECK’S ENDOWED CHURCH OF ENGLAND PRIMARY SCHOOL  </vt:lpstr>
      <vt:lpstr>Where does the name Pinchbeck come from?</vt:lpstr>
      <vt:lpstr>What is a Yeoman?</vt:lpstr>
      <vt:lpstr>Anthony Pinchbeck made a gift of lands to set up a  free school in Butterwick in 1665</vt:lpstr>
      <vt:lpstr>Anthony Pinchbeck’s Gift 1665</vt:lpstr>
      <vt:lpstr>The early years of the school  1670-1767</vt:lpstr>
      <vt:lpstr>The early years of the school 1835</vt:lpstr>
      <vt:lpstr>7th June 1852</vt:lpstr>
      <vt:lpstr>The early years of the school  1859-1876</vt:lpstr>
      <vt:lpstr>The early years of the school 1878</vt:lpstr>
      <vt:lpstr>The early years of the school 1879</vt:lpstr>
      <vt:lpstr>Pupils at Butterwick School for Girls and Infants 1910</vt:lpstr>
      <vt:lpstr>Pupils at Butterwick Boys’  School 1922</vt:lpstr>
      <vt:lpstr>The early years of the school 1922</vt:lpstr>
      <vt:lpstr>1931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BUTTERWICK PINCHBECK’S ENDOWED CHURCH OF ENGLAND PRIMARY SCHOOL</dc:title>
  <dc:creator>Vivienne</dc:creator>
  <cp:lastModifiedBy>Sam Towers</cp:lastModifiedBy>
  <cp:revision>16</cp:revision>
  <dcterms:created xsi:type="dcterms:W3CDTF">2024-05-12T09:44:21Z</dcterms:created>
  <dcterms:modified xsi:type="dcterms:W3CDTF">2024-09-10T10:29:53Z</dcterms:modified>
</cp:coreProperties>
</file>